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03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241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1469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3099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9209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36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272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69744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819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146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9461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973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8238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959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815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6855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547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F2D12D-7DB4-4181-9307-14927FBB8189}" type="datetimeFigureOut">
              <a:rPr lang="sr-Latn-RS" smtClean="0"/>
              <a:t>24.10.2022.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AB341-C016-4830-AD5D-3F002EC0D68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2279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F842B-7E8C-498D-91A6-9F3B86BEF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634804"/>
          </a:xfrm>
        </p:spPr>
        <p:txBody>
          <a:bodyPr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РИЗИЦИ</a:t>
            </a:r>
            <a:r>
              <a:rPr lang="en-US" sz="4400" b="1" dirty="0"/>
              <a:t> ДИГИТАЛНЕ КОМУНИКАЦИЈЕ И ПРЕВЕНЦИЈА ДИГИТАЛНОГ НАСИЉА</a:t>
            </a:r>
            <a:br>
              <a:rPr lang="sr-Latn-RS" dirty="0"/>
            </a:br>
            <a:endParaRPr lang="sr-Latn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6C8F5-C867-4ED4-AB96-749AD2AB30E1}"/>
              </a:ext>
            </a:extLst>
          </p:cNvPr>
          <p:cNvSpPr txBox="1"/>
          <p:nvPr/>
        </p:nvSpPr>
        <p:spPr>
          <a:xfrm>
            <a:off x="9465972" y="5782614"/>
            <a:ext cx="2726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Ксенија Мијаиловић</a:t>
            </a: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9B6AD-9F8D-4169-9634-C78F57861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3039414"/>
            <a:ext cx="7083382" cy="36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0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628B1-9B68-4CF3-B056-79732EA50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978794"/>
            <a:ext cx="8825658" cy="565382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32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ПРЕВЕНЦИЈА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насиља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br>
              <a:rPr lang="sr-Cyrl-R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Latn-R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sr-Cyrl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Односите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према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другима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поштовањем</a:t>
            </a:r>
            <a:r>
              <a:rPr lang="sr-Cyrl-R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Cyrl-R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Будите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свесни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/е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трагова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остављате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дигиталном</a:t>
            </a:r>
            <a:r>
              <a:rPr lang="sr-Cyrl-R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свету;</a:t>
            </a:r>
            <a:br>
              <a:rPr lang="sr-Cyrl-R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Cyrl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sr-Cyrl-R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Предузмите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неопходне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техничке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заштите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бисте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предупредили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/е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могућност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насиља</a:t>
            </a:r>
            <a:r>
              <a:rPr lang="sr-Cyrl-R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Cyrl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Помозите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особама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сналазе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најбоље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интернету</a:t>
            </a:r>
            <a:r>
              <a:rPr lang="sr-Cyrl-R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sr-Cyrl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Cyrl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</a:t>
            </a:r>
            <a:r>
              <a:rPr lang="sr-Cyrl-R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Будите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свесни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/е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дигиталног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насиља</a:t>
            </a:r>
            <a:r>
              <a:rPr lang="sr-Cyrl-R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Cyrl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</a:t>
            </a:r>
            <a:r>
              <a:rPr lang="sr-Cyrl-R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Немојте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пасивно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посматрате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пријавите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</a:t>
            </a:r>
            <a:r>
              <a:rPr lang="sr-Cyrl-R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</a:t>
            </a:r>
            <a:r>
              <a:rPr lang="sr-Cyrl-R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Коришћење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интернета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сведите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разумну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меру</a:t>
            </a:r>
            <a:r>
              <a:rPr lang="sr-Cyrl-R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Latn-R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sr-Latn-R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ЗАВРШНА РАДИОНИЦА</a:t>
            </a:r>
            <a:endParaRPr lang="sr-Latn-R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7A4E3-567E-41E7-A53F-5E81FAE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091" y="1268702"/>
            <a:ext cx="2950670" cy="216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C9C3-0179-4781-B8DF-335C02605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518893"/>
          </a:xfrm>
        </p:spPr>
        <p:txBody>
          <a:bodyPr/>
          <a:lstStyle/>
          <a:p>
            <a:pPr algn="ctr"/>
            <a:r>
              <a:rPr lang="sr-Cyrl-RS" sz="6600" dirty="0">
                <a:latin typeface="Arial" panose="020B0604020202020204" pitchFamily="34" charset="0"/>
                <a:cs typeface="Arial" panose="020B0604020202020204" pitchFamily="34" charset="0"/>
              </a:rPr>
              <a:t>ХВАЛА НА ПАЖЊИ!</a:t>
            </a:r>
            <a:endParaRPr lang="sr-Latn-R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6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01EC-7E6F-492E-B560-D273C13AD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83335"/>
            <a:ext cx="8825658" cy="428866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генерације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рођене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одрастају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дигиталном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добу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комуникација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представља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доминантан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облик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комуникације</a:t>
            </a:r>
            <a: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 Д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игиталнe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технологије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пружају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различите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могућности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психо-социјални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развој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проналажење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информација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учење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истраживање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комуникација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забава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развој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креативности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образовање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социјалну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укљученост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младих</a:t>
            </a:r>
            <a: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али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небезбедно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коришћење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технологије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носи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собом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бројне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ризике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поготову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питању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деца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млади</a:t>
            </a:r>
            <a: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Latn-R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EC15D-8DDC-416F-B92C-4C7F2281A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10" y="4037527"/>
            <a:ext cx="5679583" cy="27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2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D0BA-9ADF-4683-8C2D-B06D45CB2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6692" y="206062"/>
            <a:ext cx="6323527" cy="6465193"/>
          </a:xfrm>
        </p:spPr>
        <p:txBody>
          <a:bodyPr numCol="1"/>
          <a:lstStyle/>
          <a:p>
            <a:pPr algn="just"/>
            <a:r>
              <a:rPr lang="sr-Cyrl-R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cyberbullying)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је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коришћење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технологије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интернета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мобилних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с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циљем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узнемири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повреди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понизи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јој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нанесе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штета</a:t>
            </a:r>
            <a: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b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Осим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термина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у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литератури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срећу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сродни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термини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електронско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интернету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онлајн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сајбер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малтретирање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дигиталном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свету</a:t>
            </a:r>
            <a:r>
              <a:rPr lang="en-US" sz="24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испољити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различите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начине</a:t>
            </a:r>
            <a:r>
              <a:rPr lang="sr-Cyrl-R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4C7D4-8679-4217-9DE4-631E4C71F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837126"/>
            <a:ext cx="3683359" cy="57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8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D97EE-5673-473D-844A-6759130C3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128788"/>
            <a:ext cx="10251582" cy="6632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8E7F6-2E25-49AA-975F-9F9ECFD99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43944"/>
            <a:ext cx="8825658" cy="3477295"/>
          </a:xfrm>
        </p:spPr>
        <p:txBody>
          <a:bodyPr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sr-Cyrl-RS" sz="3200" b="1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en-US" sz="3200" b="1" u="sng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блици</a:t>
            </a:r>
            <a:r>
              <a:rPr lang="en-US" sz="3200" b="1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дигиталног</a:t>
            </a:r>
            <a:r>
              <a:rPr lang="en-US" sz="3200" b="1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насиља</a:t>
            </a:r>
            <a:r>
              <a:rPr lang="sr-Cyrl-RS" sz="3200" b="1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br>
              <a:rPr lang="sr-Cyrl-RS" sz="3200" b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Latn-R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ПРВИ НИВО: </a:t>
            </a:r>
            <a:r>
              <a:rPr lang="sr-Cyrl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узнемиравајуће позивање, слање узнемиравајућих порука СМС-ом, ММС-ом.</a:t>
            </a:r>
            <a:br>
              <a:rPr lang="sr-Latn-R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 НИВО</a:t>
            </a:r>
            <a:r>
              <a:rPr lang="sr-Cyrl-R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sr-Cyrl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оглашање, снимање и слање видео записа, злоупотреба блогова, форумa 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четовања,</a:t>
            </a:r>
            <a:r>
              <a:rPr lang="sr-Cyrl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снимање камером појединаца против њихове воље, снимање камером насилних сцена, дистрибуирање снимака и слика.</a:t>
            </a:r>
            <a:br>
              <a:rPr lang="sr-Latn-R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ТРЕЋИ НИВО: </a:t>
            </a:r>
            <a:r>
              <a:rPr lang="sr-Cyrl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снимање насилних сцена, дистрибуирање снимака и слика, дечија порнографија.</a:t>
            </a:r>
            <a:br>
              <a:rPr lang="sr-Latn-RS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sr-Latn-R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7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43F7-2530-451A-BE50-2290552A5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7800"/>
            <a:ext cx="9980613" cy="503027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Најзаступљениј</a:t>
            </a:r>
            <a:r>
              <a:rPr lang="sr-Cyrl-R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ризичн</a:t>
            </a:r>
            <a:r>
              <a:rPr lang="sr-Cyrl-R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понашањ</a:t>
            </a:r>
            <a:r>
              <a:rPr lang="sr-Cyrl-R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а:</a:t>
            </a:r>
            <a:br>
              <a:rPr lang="sr-Cyrl-R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Cyrl-R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прихватање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захтева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пријатељство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социјалним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мрежам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млади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познају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никад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нису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срели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комуникација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путем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чета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непознатим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одговарање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поруке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непознатих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особа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давање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личн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подат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презиме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адрес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становања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број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имејл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фотографиј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непознатим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а;</a:t>
            </a:r>
            <a:b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особама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„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упознали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/е”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преко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интернета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сретну</a:t>
            </a:r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Latn-R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бити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укључен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својом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туђом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вољом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практично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веома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велики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број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особа</a:t>
            </a:r>
            <a:r>
              <a:rPr lang="sr-Cyrl-R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Информације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шире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великом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брзином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број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укључене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директно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(„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качењем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„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лајковањем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„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шеровањем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„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ретвитовањем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коментара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фотографија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)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индиректно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посматрањем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сведочењем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врло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кратко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значајно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неконтролисано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повећати</a:t>
            </a:r>
            <a:r>
              <a:rPr lang="sr-Cyrl-R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Cyrl-R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Latn-R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Данас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најчешће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врши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путем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социјалних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мрежа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платформи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дељење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видео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садржаја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нпр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Facebook, My Space, Twitter, Ask.fm, YouTube, Instagram, Snapchat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Tik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tok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); 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СМС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порука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телефонских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позива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имејлова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и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текстуалних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порука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нпр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WhatsApp, Skype, Viber и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.);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сликовних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порука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видео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материјала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блогова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форума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онлајн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видео-игара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sr-Latn-R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54DD1-27D3-49DD-8752-3E7E46BCA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21" y="1352282"/>
            <a:ext cx="2318710" cy="20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6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444E63D-85ED-406F-9CDE-02036CF6DD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 r="26709"/>
          <a:stretch>
            <a:fillRect/>
          </a:stretch>
        </p:blipFill>
        <p:spPr>
          <a:xfrm>
            <a:off x="6387921" y="154545"/>
            <a:ext cx="3928055" cy="61432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59055-90E0-4A26-A796-F453AF568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942" y="154546"/>
            <a:ext cx="6020992" cy="645231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 Д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игитално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одликује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висок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степен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анонимности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насилне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групе</a:t>
            </a:r>
            <a:r>
              <a:rPr lang="sr-Cyrl-R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r-Cyrl-RS" sz="49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 О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узнемиравају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путем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дигиталних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медија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обично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крију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лажних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имена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надимака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бројева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имејл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адреса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социјалним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мрежама</a:t>
            </a:r>
            <a:r>
              <a:rPr lang="sr-Cyrl-R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r-Cyrl-RS" sz="49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Анонимност</a:t>
            </a:r>
            <a:r>
              <a:rPr lang="sr-Cyrl-R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отежава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утврђивање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правог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идентитета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која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врши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охрабрује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насилне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понашају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онако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понашале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директном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контакту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sr-Cyrl-RS" sz="49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Cyrl-R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овећава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осећање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несигурности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беспомоћности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туге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беса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код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трпи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sz="4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Друга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специфичност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дигиталног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насиља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јесте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стална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доступност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жртве</a:t>
            </a:r>
            <a:r>
              <a:rPr lang="sr-Cyrl-R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користе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интернет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могу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бити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изложене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дигиталном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насиљу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било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током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24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сата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седам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недељи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и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било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месту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осећају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сигурно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властитом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дому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чак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онда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када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користе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интернет</a:t>
            </a:r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нпр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особа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„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угаси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свој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социјалној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мрежи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али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неко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направи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особе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њеног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знања</a:t>
            </a:r>
            <a:r>
              <a:rPr lang="en-US" sz="4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sr-Latn-RS" sz="4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7942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971B-19DC-4F9F-BC7D-79F7D56EE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44699"/>
            <a:ext cx="8825658" cy="721216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Који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ученици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/е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чешће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трпе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b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Дигиталном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бити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изложена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свака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особа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која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користи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интернет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обзира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узраст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вештине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учесталост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начин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коришћења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технологије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итд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Ипак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истраживања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показују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неке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личне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особине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као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неке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карактеристике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социјалног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контекста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чешће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доводе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везу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изложеношћу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дигиталном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насиљу</a:t>
            </a:r>
            <a: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b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Узраст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Што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ученици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/е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старији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/е,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чешће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изложени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/е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дигиталном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било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преко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интернета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преко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мобилног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телефона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Девојчице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чешће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дечака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изложене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дигиталном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али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чешће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сведоци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дигиталног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насиља</a:t>
            </a:r>
            <a: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Школски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успех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Ученици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/е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лошијим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школским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успехом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чешће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трпе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Социјалне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вештине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Слабије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социјалне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вештине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социјална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интелигенција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младих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доводе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везу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чешћом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изложеношћу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дигиталном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насиљу</a:t>
            </a:r>
            <a: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sr-Latn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r-Cyrl-R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Учесталост коришћења технологије </a:t>
            </a:r>
            <a:br>
              <a:rPr lang="sr-Cyrl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sr-Cyrl-RS" sz="1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Дискусија</a:t>
            </a:r>
            <a:br>
              <a:rPr lang="sr-Latn-R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Latn-R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Latn-R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3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DF8B-B028-4A66-82E1-E20E786BD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820" y="3631842"/>
            <a:ext cx="9748793" cy="31038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sr-Latn-R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бисте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реаг</a:t>
            </a:r>
            <a:r>
              <a:rPr lang="sr-Cyrl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овали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узнемиравање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ваших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вршњака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иња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путем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дигиталних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медија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R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Помаж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онима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/е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трпе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насиље</a:t>
            </a:r>
            <a:b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Супротставља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особама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насилне</a:t>
            </a:r>
            <a:b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ништа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пасивно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посмат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рате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R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sr-Cyrl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бисте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</a:t>
            </a:r>
            <a:r>
              <a:rPr lang="sr-Cyrl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бисте били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изложени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дигиталном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насиљу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sr-Latn-R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7586BE-FE67-47AB-8C21-9F71C3D63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-12878"/>
            <a:ext cx="9929611" cy="38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318A-AEB4-4D57-89C0-EC57F13AB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89398"/>
            <a:ext cx="8825658" cy="3837904"/>
          </a:xfrm>
        </p:spPr>
        <p:txBody>
          <a:bodyPr/>
          <a:lstStyle/>
          <a:p>
            <a:pPr marL="179705" algn="ctr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sr-Cyrl-R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Cyrl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ревентивне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интервентне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мере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спроводе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више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нивоа</a:t>
            </a:r>
            <a:r>
              <a:rPr lang="sr-Cyrl-R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♦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Уколико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ученик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ца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трпи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сви</a:t>
            </a: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</a:t>
            </a: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дужни</a:t>
            </a: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</a:t>
            </a: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реагују</a:t>
            </a: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васпитно-образовна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установа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родитељи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односно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породица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другови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другарице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који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/е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сведоци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насиља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насиље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што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зауставило</a:t>
            </a:r>
            <a:r>
              <a:rPr lang="sr-Cyrl-R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sr-Cyrl-R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Latn-R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sr-Cyrl-R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УЧЕНИЦИ:</a:t>
            </a:r>
            <a:br>
              <a:rPr lang="sr-Cyrl-RS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уочавају случајеве насилног понашања;</a:t>
            </a:r>
            <a:br>
              <a:rPr lang="sr-Latn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траже помоћ одраслих;</a:t>
            </a:r>
            <a:br>
              <a:rPr lang="sr-Latn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пријављују групном васпитачу;</a:t>
            </a:r>
            <a:br>
              <a:rPr lang="sr-Latn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за теже случајеве консултују чланове Тима за заштиту ученика од дисктиминације, насиља,злостављања и занемаривања;</a:t>
            </a:r>
            <a:br>
              <a:rPr lang="sr-Latn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Cyrl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учествују у мерама заштите;</a:t>
            </a:r>
            <a:br>
              <a:rPr lang="sr-Latn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sr-Latn-R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Последице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трпљења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дигиталног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насиља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различите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у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неким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случајевима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могу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буду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веома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озбиљне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проблема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понашању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чак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самоубиства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br>
              <a:rPr lang="sr-Latn-R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C144C-9B72-4867-B202-B9F7E03E7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90" y="4325826"/>
            <a:ext cx="3434366" cy="2530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66F91A-BE94-4517-B01B-DD5216650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07" y="4325826"/>
            <a:ext cx="57912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69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</TotalTime>
  <Words>278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</vt:lpstr>
      <vt:lpstr>РИЗИЦИ ДИГИТАЛНЕ КОМУНИКАЦИЈЕ И ПРЕВЕНЦИЈА ДИГИТАЛНОГ НАСИЉА </vt:lpstr>
      <vt:lpstr>♦ За генерације које су рођене и одрастају у дигиталном добу, дигитална комуникација представља доминантан облик комуникације; ♦ Дигиталнe технологије пружају различите могућности за психо-социјални развој (проналажење информација, учење, истраживање, комуникација, забава, развој креативности), образовање и социјалну укљученост младих, али небезбедно коришћење дигиталне технологије носи са собом бројне ризике, поготову када су у питању деца и млади; </vt:lpstr>
      <vt:lpstr>♦ Дигитално насиље (енг. cyberbullying) је коришћење дигиталне технологије (интернета и мобилних телефона) с циљем да се друга особа узнемири, повреди, понизи и да јој се нанесе штета;     ♦Осим термина дигитално насиље, у литератури се срећу и други сродни термини: електронско насиље, насиље на интернету, онлајн насиље, сајбер насиље, малтретирање у дигиталном свету и др.    ♦ Дигитално насиље може се испољити на различите начине; </vt:lpstr>
      <vt:lpstr>Облици дигиталног насиља:   ПРВИ НИВО: узнемиравајуће позивање, слање узнемиравајућих порука СМС-ом, ММС-ом. ДРУГИ НИВО: оглашање, снимање и слање видео записа, злоупотреба блогова, форумa и четовања, снимање камером појединаца против њихове воље, снимање камером насилних сцена, дистрибуирање снимака и слика. ТРЕЋИ НИВО: снимање насилних сцена, дистрибуирање снимака и слика, дечија порнографија. </vt:lpstr>
      <vt:lpstr>Најзаступљенија ризична понашања:  - прихватање захтева за пријатељство на социјалним мрежама од особа које млади не познају и које никад нису срели; - комуникација путем чета са непознатим; - одговарање на поруке непознатих особа; - давање личних података (име и презиме, адреса становања, број телефона, имејл, фотографија) непознатима; - да се са особама које су „упознали/е” преко интернета сретну;  У дигитално насиље може бити укључен (својом или туђом вољом) практично веома велики број особа; Информације се шире великом брзином, па се број особа које су укључене у дигитално насиље – директно („качењем”, „лајковањем”, „шеровањем”, или „ретвитовањем” коментара или фотографија ) или индиректно (посматрањем или сведочењем), за врло кратко време може значајно и неконтролисано повећати;   Данас се дигитално насиље најчешће врши путем социјалних мрежа и платформи за дељење видео садржаја (нпр. Facebook, My Space, Twitter, Ask.fm, YouTube, Instagram, Snapchat Tik tok и др. ); СМС порука и телефонских позива; имејлова; и текстуалних порука (нпр. WhatsApp, Skype, Viber и др.); сликовних порука и видео материјала; блогова, форума; онлајн видео-игара. </vt:lpstr>
      <vt:lpstr>PowerPoint Presentation</vt:lpstr>
      <vt:lpstr>Који ученици/е чешће трпе дигитално насиље?  ♦ Дигиталном насиљу може бити изложена свака особа која користи интернет и телефон, без обзира на узраст, род, дигиталне вештине, учесталост и начин коришћења технологије итд.  ♦ Ипак, истраживања показују да се неке личне особине, као и неке карактеристике социјалног контекста, чешће доводе у везу са изложеношћу дигиталном насиљу:  1. Узраст -Што су ученици/е старији/е, то су чешће изложени/е дигиталном насиљу (било преко интернета или преко мобилног телефона); 2. Род- Девојчице су чешће од дечака изложене дигиталном насиљу, али су чешће и сведоци дигиталног насиља; 3. Школски успех -Ученици/е са лошијим школским успехом чешће трпе дигитално насиље; 4. Социјалне вештине- Слабије социјалне вештине (социјална интелигенција) младих доводе се у везу са чешћом изложеношћу дигиталном насиљу; 5. Учесталост коришћења технологије      Дискусија   </vt:lpstr>
      <vt:lpstr> Како бисте реаговали на узнемиравање ваших вршњака/иња путем дигиталних медија?  1. Помажете онима који/е трпе насиље 2. Супротстављате се особама које су насилне 3. Не чините ништа (пасивно посматрате)  Шта бисте радили када бисте били изложени дигиталном насиљу? </vt:lpstr>
      <vt:lpstr>♦ Превентивне и интервентне мере спроводе се на више нивоа; ♦ Уколико ученик/ ца трпи дигитално насиље, сви су дужни да реагују (васпитно-образовна установа, родитељи односно породица, другови и другарице који/е су сведоци насиља), како би се насиље што пре зауставило;    УЧЕНИЦИ:  - уочавају случајеве насилног понашања; - траже помоћ одраслих; - пријављују групном васпитачу; - за теже случајеве консултују чланове Тима за заштиту ученика од дисктиминације, насиља,злостављања и занемаривања; - учествују у мерама заштите;   Последице трпљења дигиталног насиља су различите, а у неким случајевима могу да буду веома озбиљне (од проблема у понашању, па чак и до самоубиства).  </vt:lpstr>
      <vt:lpstr>ПРЕВЕНЦИЈА дигиталног насиља?   1. Односите се према другима с поштовањем;  2.Будите свесни/е трагова које остављате у дигиталном свету;  3. Предузмите неопходне мере техничке заштите како бисте предупредили/е могућност насиља;  4. Помозите особама које се не сналазе најбоље на интернету;   5. Будите свесни/е дигиталног насиља;  6. Немојте пасивно да посматрате дигитално насиље, пријавите га;  7. Коришћење интернета сведите на разумну меру;    ЗАВРШНА РАДИОНИЦА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РИЗИЦИ ДИГИТАЛНЕ КОМУНИКАЦИЈЕ И ПРЕВЕНЦИЈА ДИГИТАЛНОГ НАСИЉА </dc:title>
  <dc:creator>User</dc:creator>
  <cp:lastModifiedBy>User</cp:lastModifiedBy>
  <cp:revision>18</cp:revision>
  <dcterms:created xsi:type="dcterms:W3CDTF">2022-10-23T23:58:53Z</dcterms:created>
  <dcterms:modified xsi:type="dcterms:W3CDTF">2022-10-24T01:29:22Z</dcterms:modified>
</cp:coreProperties>
</file>