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1" r:id="rId4"/>
    <p:sldId id="274" r:id="rId5"/>
    <p:sldId id="258" r:id="rId6"/>
    <p:sldId id="272" r:id="rId7"/>
    <p:sldId id="259" r:id="rId8"/>
    <p:sldId id="261" r:id="rId9"/>
    <p:sldId id="260" r:id="rId10"/>
    <p:sldId id="262" r:id="rId11"/>
    <p:sldId id="269" r:id="rId12"/>
    <p:sldId id="270" r:id="rId13"/>
    <p:sldId id="263" r:id="rId14"/>
    <p:sldId id="264" r:id="rId15"/>
    <p:sldId id="265" r:id="rId16"/>
    <p:sldId id="266" r:id="rId17"/>
    <p:sldId id="267" r:id="rId18"/>
    <p:sldId id="26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E0CD81-BF9B-41BC-A473-E024EFAE5637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6EEB6F-BD01-4E82-BEC7-35CF937246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6632"/>
            <a:ext cx="8458200" cy="4968551"/>
          </a:xfrm>
        </p:spPr>
        <p:txBody>
          <a:bodyPr>
            <a:normAutofit/>
          </a:bodyPr>
          <a:lstStyle/>
          <a:p>
            <a:pPr algn="ctr"/>
            <a:r>
              <a:rPr lang="sr-Cyrl-RS" sz="8000" dirty="0"/>
              <a:t>,,Нас је 10 %”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7415242" cy="714380"/>
          </a:xfrm>
        </p:spPr>
        <p:txBody>
          <a:bodyPr>
            <a:normAutofit/>
          </a:bodyPr>
          <a:lstStyle/>
          <a:p>
            <a:pPr algn="r"/>
            <a:r>
              <a:rPr lang="sr-Cyrl-RS" sz="1800" dirty="0"/>
              <a:t>Васпитач</a:t>
            </a:r>
            <a:r>
              <a:rPr lang="sr-Cyrl-RS" sz="4000" dirty="0"/>
              <a:t> </a:t>
            </a:r>
            <a:r>
              <a:rPr lang="sr-Cyrl-RS" sz="2000" dirty="0"/>
              <a:t>Данка Ивановић</a:t>
            </a:r>
            <a:endParaRPr lang="en-US" sz="2000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9522A4A-F7AA-CE9A-3637-31D9214CF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1145"/>
            <a:ext cx="344805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им помоћи?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Обезбеђивање техничких средстава и помагала (инвалидска колица, протезе, ортозе, ципеле)</a:t>
            </a:r>
          </a:p>
          <a:p>
            <a:r>
              <a:rPr lang="sr-Cyrl-RS" dirty="0"/>
              <a:t>Обезбеђивање социјалне помоћи (омогућавање образовања)</a:t>
            </a:r>
          </a:p>
          <a:p>
            <a:r>
              <a:rPr lang="sr-Cyrl-RS" dirty="0"/>
              <a:t>Пружити професионалну помоћ (запошљавање особа са инвалидитетом уз могућност преквалификације)</a:t>
            </a:r>
          </a:p>
          <a:p>
            <a:r>
              <a:rPr lang="sr-Cyrl-RS" dirty="0"/>
              <a:t>Пружити физичку помоћ (укључивање у адекватне спортске, културне и друштвене активности)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ЗНАКОВНИ ЈЕЗИК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114948"/>
          </a:xfrm>
        </p:spPr>
        <p:txBody>
          <a:bodyPr>
            <a:noAutofit/>
          </a:bodyPr>
          <a:lstStyle/>
          <a:p>
            <a:pPr lvl="1">
              <a:buNone/>
            </a:pPr>
            <a:endParaRPr lang="sr-Cyrl-RS" sz="1600" dirty="0"/>
          </a:p>
          <a:p>
            <a:pPr algn="just"/>
            <a:r>
              <a:rPr lang="sr-Cyrl-RS" sz="1600" dirty="0"/>
              <a:t>Знаковни језик може бити једноручни, дворучни и комбиновани. </a:t>
            </a:r>
          </a:p>
          <a:p>
            <a:pPr algn="just"/>
            <a:r>
              <a:rPr lang="sr-Cyrl-RS" sz="1600" dirty="0"/>
              <a:t>У Србији се користи комбиновани ручни алфабет, у коме су слова приказана различитим положајем једне или обе руке.</a:t>
            </a:r>
          </a:p>
          <a:p>
            <a:pPr algn="just"/>
            <a:r>
              <a:rPr lang="sr-Cyrl-RS" sz="1600" dirty="0"/>
              <a:t>Конвенција о правима особа са инвалидитетом Уједињених нација препознаје равноправност знаковних језика са говорним језицима.</a:t>
            </a:r>
          </a:p>
          <a:p>
            <a:pPr algn="just"/>
            <a:r>
              <a:rPr lang="sr-Cyrl-RS" sz="1600" dirty="0"/>
              <a:t>Језик сачињен од знакова формираних покретима руку или других делова тела, укључујући фацијалну експресију, позицију тела и покрете усана којима се преноси одређени смисао.</a:t>
            </a:r>
          </a:p>
          <a:p>
            <a:pPr algn="just"/>
            <a:r>
              <a:rPr lang="sr-Cyrl-RS" sz="1600" dirty="0"/>
              <a:t>Језик који има своју фонологију, морфологију, семантику, синтаксу као и говорни језици</a:t>
            </a:r>
          </a:p>
          <a:p>
            <a:pPr algn="just"/>
            <a:endParaRPr lang="en-US" sz="1600" dirty="0"/>
          </a:p>
        </p:txBody>
      </p:sp>
      <p:pic>
        <p:nvPicPr>
          <p:cNvPr id="5" name="Content Placeholder 4" descr="alfabet-srpskog-znakovnog-jezika-test-1-2-741x1024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0534" y="1600200"/>
            <a:ext cx="3418731" cy="4724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БРАЈЕВО ПИСМО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b="1" dirty="0"/>
              <a:t>Азбука за слепе</a:t>
            </a:r>
          </a:p>
          <a:p>
            <a:r>
              <a:rPr lang="sr-Cyrl-RS" dirty="0"/>
              <a:t>Рељефно писмо које се састоји од шест тачака распоређених у две колоне по три тачке.</a:t>
            </a:r>
          </a:p>
          <a:p>
            <a:r>
              <a:rPr lang="sr-Cyrl-RS" dirty="0"/>
              <a:t>Комбинацијом испупчених тачака, којих укупно има 63, добијају се поједина слова. Знаци интерпункције (зарези, тачке, знакови питања, узвичника) распоређени су у две колоне по две тачке.</a:t>
            </a:r>
          </a:p>
          <a:p>
            <a:r>
              <a:rPr lang="sr-Cyrl-RS" dirty="0"/>
              <a:t>Слепе особе додиром јабучице десног кажипрста  читају са лева на десно.</a:t>
            </a:r>
            <a:endParaRPr lang="en-US" dirty="0"/>
          </a:p>
        </p:txBody>
      </p:sp>
      <p:pic>
        <p:nvPicPr>
          <p:cNvPr id="5" name="Content Placeholder 4" descr="Brajevo-pismo-Azbu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714489"/>
            <a:ext cx="4562476" cy="35719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Мисија друштва као и нас појединаца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/>
              <a:t>Учинити особе са потешкоћама у развоју  видљивијим, присутним и активнијим у свим сегментима друштвеног живота</a:t>
            </a:r>
          </a:p>
          <a:p>
            <a:r>
              <a:rPr lang="sr-Cyrl-RS" dirty="0"/>
              <a:t>Афирмисати све њихове способности и индивидуалност</a:t>
            </a:r>
          </a:p>
          <a:p>
            <a:r>
              <a:rPr lang="sr-Cyrl-RS" dirty="0"/>
              <a:t>Промовисати њихова права</a:t>
            </a:r>
          </a:p>
          <a:p>
            <a:r>
              <a:rPr lang="sr-Cyrl-RS" dirty="0"/>
              <a:t>Омогућити им достојанствен и испуњен живот</a:t>
            </a:r>
          </a:p>
          <a:p>
            <a:r>
              <a:rPr lang="sr-Cyrl-RS" dirty="0"/>
              <a:t>Међународни дан особа са инвалидитетом </a:t>
            </a:r>
            <a:r>
              <a:rPr lang="sr-Cyrl-RS" sz="2400" dirty="0"/>
              <a:t>( 03.12.)</a:t>
            </a:r>
            <a:r>
              <a:rPr lang="sr-Cyrl-RS" dirty="0"/>
              <a:t> је само један дан у међународном календару али симболизује акције које би требало предузимати свакодневно, а све у циљу промовисања пуног и равноправног учешћа особа са инвалидитетом.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Игре и задаци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b="1" dirty="0"/>
              <a:t>Икс- окс за слепе</a:t>
            </a:r>
          </a:p>
          <a:p>
            <a:r>
              <a:rPr lang="sr-Cyrl-RS" dirty="0"/>
              <a:t>Пре почетка игре играчи одреде ко је икс  а ко је окс и затим стављају повез на очи, говоре једни другима када су потез одиграли. Табла мора да се опипава пре сваког новог потеза да би играч знао где су фигуре његовог противника и да би знао која су поља слободна како би он ставио своју фигурицу.</a:t>
            </a:r>
            <a:endParaRPr lang="en-US" dirty="0"/>
          </a:p>
        </p:txBody>
      </p:sp>
      <p:pic>
        <p:nvPicPr>
          <p:cNvPr id="5" name="Content Placeholder 4" descr="20240214_1034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14488"/>
            <a:ext cx="4205286" cy="39290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Игре и задаци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b="1" dirty="0"/>
              <a:t>Игра меорије за слепе</a:t>
            </a:r>
          </a:p>
          <a:p>
            <a:r>
              <a:rPr lang="sr-Cyrl-RS" dirty="0"/>
              <a:t>Оба играча стављају повез на очи. Испред њих се стављају измешане картице и свако за себе тражи дупликате, односно две картице са истим обликом. Када не буде више картица на столу, броји се да се види ко има више парова.</a:t>
            </a:r>
            <a:endParaRPr lang="en-US" dirty="0"/>
          </a:p>
        </p:txBody>
      </p:sp>
      <p:pic>
        <p:nvPicPr>
          <p:cNvPr id="5" name="Content Placeholder 4" descr="20240214_1035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071678"/>
            <a:ext cx="4205286" cy="35004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Игре И ЗАДАЦИ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/>
              <a:t>Залепити квадратиће</a:t>
            </a:r>
          </a:p>
          <a:p>
            <a:r>
              <a:rPr lang="sr-Cyrl-RS" dirty="0"/>
              <a:t>Ученику се даје папир са црним квадратићима, једне рукавице и неколико самолепљивих квадратића у боји. Играч, који је под сталним притиском да пожури, треба да залепи квадратиће у боји што прецизније преко црних квадратића у року од 2 минута.  </a:t>
            </a:r>
            <a:endParaRPr lang="en-US" dirty="0"/>
          </a:p>
        </p:txBody>
      </p:sp>
      <p:pic>
        <p:nvPicPr>
          <p:cNvPr id="5" name="Content Placeholder 4" descr="20240214_1117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Игре И ЗАДАЦИ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b="1" dirty="0"/>
              <a:t>Чаша у чашу</a:t>
            </a:r>
            <a:endParaRPr lang="sr-Cyrl-RS" dirty="0"/>
          </a:p>
          <a:p>
            <a:r>
              <a:rPr lang="sr-Cyrl-RS" dirty="0"/>
              <a:t>Ученик стоји поред стола. На столу је 6 пластичних чаша и један балон који је наслоњен на ивицу једне од чаша. Задатак је да се надува балон у чаши без коришћења руку и да тако надуваним балоном пренесе чашу у једну главну коју он изабере.</a:t>
            </a:r>
            <a:endParaRPr lang="en-US" dirty="0"/>
          </a:p>
        </p:txBody>
      </p:sp>
      <p:pic>
        <p:nvPicPr>
          <p:cNvPr id="5" name="Content Placeholder 4" descr="20240214_1037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Игре и задаци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r-Cyrl-RS" b="1" dirty="0"/>
              <a:t>Сламчица и лоптица</a:t>
            </a:r>
          </a:p>
          <a:p>
            <a:r>
              <a:rPr lang="sr-Cyrl-RS" dirty="0"/>
              <a:t>Четири пластичне чаше су залепљене на ивицу  или на равну површину стола. Потребно је без држања сламчице рукама, само издувавањем ваздуха кроз њу усмерити пинг понг лоптицу према чаши и убацити је унутра.  </a:t>
            </a:r>
            <a:endParaRPr lang="en-US" dirty="0"/>
          </a:p>
        </p:txBody>
      </p:sp>
      <p:pic>
        <p:nvPicPr>
          <p:cNvPr id="5" name="Content Placeholder 4" descr="20240214_1039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99A8-23A5-DCA0-C6A3-6EF5AA62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Хвала на пажњи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54F73-B92A-462A-3EDD-17FDFBBCF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252266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Свака седма особа на свету је инвалид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Инвалидност је глобално важно питање и важно питање људских права.</a:t>
            </a:r>
          </a:p>
          <a:p>
            <a:r>
              <a:rPr lang="sr-Cyrl-RS" dirty="0"/>
              <a:t>Они су најчешће дискриминисана група људи, често изложена насиљу, предрасудама и маргинализацијом од стране друштва</a:t>
            </a:r>
          </a:p>
          <a:p>
            <a:r>
              <a:rPr lang="sr-Cyrl-RS" dirty="0"/>
              <a:t>Неки од њих су рођени са недостацима, други су их стекли у различитим тренуцима живота; за неке стање је привремено, док је за неке стање трајно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6DEF-1F65-64DE-DBAE-69D249CF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ДЕФИНИЦИЈА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95BD-178A-893C-E60D-DD1D527D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/>
              <a:t>Из Закона о спречавању дискриминације особа са инвалидитетом, у складу са дефиницијом из Конвенције о правима особа са инвалидитетом и социјалним моделом инвалидности:    </a:t>
            </a:r>
          </a:p>
          <a:p>
            <a:pPr marL="0" indent="0" algn="just">
              <a:buNone/>
            </a:pPr>
            <a:r>
              <a:rPr lang="sr-Cyrl-RS" b="1" dirty="0"/>
              <a:t>	</a:t>
            </a:r>
          </a:p>
          <a:p>
            <a:pPr marL="0" indent="0" algn="just">
              <a:buNone/>
            </a:pPr>
            <a:r>
              <a:rPr lang="sr-Cyrl-RS" b="1" dirty="0"/>
              <a:t>Израз „особе са инвалидитетом“ или стеченом физичком, сензорном, интелектуалном или емоционалном онеспособљеношћу које услед друштвених или других препрека немају могућности или имају ограничене могућности да се укључе у активности друштва на истом нивоу са другима, без обзира на то да ли могу да остварују поменуте активности уз употребу техничких помагала или служби подршке.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31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3B1C-8C23-E124-3D9B-55B1E6DC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ПОЛОЖАЈ У ДРУШТВУ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8D7766-45AA-F658-EF2C-9B9D947B13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8800"/>
            <a:ext cx="8371656" cy="4772000"/>
          </a:xfrm>
        </p:spPr>
      </p:pic>
    </p:spTree>
    <p:extLst>
      <p:ext uri="{BB962C8B-B14F-4D97-AF65-F5344CB8AC3E}">
        <p14:creationId xmlns:p14="http://schemas.microsoft.com/office/powerpoint/2010/main" val="201347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ПОЛОЖАЈ У ДРУШТВУ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У многим државама постоје удружења која помажу инвалидним особама да им се олакша живот и да их се што више укључи у друштво</a:t>
            </a:r>
          </a:p>
          <a:p>
            <a:r>
              <a:rPr lang="sr-Cyrl-RS" dirty="0"/>
              <a:t>Нажалост њихов положај у многим земљама, а нарочито неразвијеним, није на завидном нивоу.</a:t>
            </a:r>
          </a:p>
          <a:p>
            <a:r>
              <a:rPr lang="sr-Cyrl-RS" dirty="0"/>
              <a:t>То је популација са највишом стопом незапослености, са ниском образовном структуром и са ниским или пак без прихода.</a:t>
            </a:r>
          </a:p>
          <a:p>
            <a:r>
              <a:rPr lang="sr-Cyrl-RS" dirty="0"/>
              <a:t>Главни разлог неповољног положаја особа са потешкоћама је недостатак социјалне подршке и искљученост од стране локалних заједница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6362-B66B-7B09-2C8A-A7224DB4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Осетљива група- деца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317CB-757B-09A4-E144-C9A3518C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sr-Cyrl-RS" sz="4200" dirty="0"/>
              <a:t>Због сметњи у развоју деца су често изложена вређању, омаловажавању или узнемиравању и то најчешће од стране непознатих особа, затим вршњака који похађају исту школу, па чак и запослених у школама, здравствених радника и пружалаца услуга јавног превоза.</a:t>
            </a:r>
          </a:p>
          <a:p>
            <a:r>
              <a:rPr lang="sr-Cyrl-RS" sz="4200" dirty="0"/>
              <a:t>Деца са сметњама у развоју и инвалидитетом су једнако равноправна са осталом децом и мају исте потребе као и њихови вршњаци. Уз праву подршку могу развијати своје вештине и таленте и бити прихваћени у друштву.</a:t>
            </a:r>
          </a:p>
          <a:p>
            <a:r>
              <a:rPr lang="sr-Cyrl-RS" sz="4200" dirty="0"/>
              <a:t>Образовање се и даље одвија у два паралелна сектора - редовни и специјални. Механизми прилагођавања образовног процеса у редовним школама за децу са сметњама у развоју и инвалидитетом, још увек нису у потпуности заживели.</a:t>
            </a:r>
          </a:p>
          <a:p>
            <a:r>
              <a:rPr lang="sr-Cyrl-RS" sz="4200" dirty="0"/>
              <a:t>Недовољна подршка родитељима да брину о здравственим потребама детета са сметњама у развоју представља најчешћи разлог смештаја деце у Установу. Недостају услуге ране интервенције које су индивидуализоване, фокусиране на породицу и усресређене на повећање способности детета. Развојна саветовалишта и даље не располажуадекватним ресурсима па је квалитет рада неуједначен. Нажалост често је видљива недовољна сензибилност или информисаност здравственог особња за рад са оваквом децом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8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ВРСТЕ ИНВАЛИДИТЕТА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i="1" dirty="0"/>
              <a:t>Узроци</a:t>
            </a:r>
            <a:r>
              <a:rPr lang="sr-Cyrl-RS" dirty="0"/>
              <a:t> настанка инвалидитета могу бити различити било да су </a:t>
            </a:r>
            <a:r>
              <a:rPr lang="sr-Cyrl-RS" b="1" dirty="0"/>
              <a:t>наслеђени, урођени или стечени</a:t>
            </a:r>
          </a:p>
          <a:p>
            <a:r>
              <a:rPr lang="sr-Cyrl-RS" i="1" dirty="0"/>
              <a:t>Врсте </a:t>
            </a:r>
            <a:r>
              <a:rPr lang="sr-Cyrl-RS" dirty="0"/>
              <a:t>инвалидитета:</a:t>
            </a:r>
          </a:p>
          <a:p>
            <a:r>
              <a:rPr lang="sr-Cyrl-RS" dirty="0"/>
              <a:t>   1. </a:t>
            </a:r>
            <a:r>
              <a:rPr lang="sr-Cyrl-RS" b="1" dirty="0"/>
              <a:t>физички (о</a:t>
            </a:r>
            <a:r>
              <a:rPr lang="sr-Cyrl-RS" dirty="0"/>
              <a:t>собе које су корисници колица и које се отежано крећу)</a:t>
            </a:r>
          </a:p>
          <a:p>
            <a:r>
              <a:rPr lang="sr-Cyrl-RS" b="1" dirty="0"/>
              <a:t>   2. сензорни </a:t>
            </a:r>
            <a:r>
              <a:rPr lang="sr-Cyrl-RS" dirty="0"/>
              <a:t>(особе оштећеног слуха/вида)</a:t>
            </a:r>
          </a:p>
          <a:p>
            <a:r>
              <a:rPr lang="sr-Cyrl-RS" b="1" dirty="0"/>
              <a:t>   3. са тешкоћама у учењу</a:t>
            </a:r>
            <a:r>
              <a:rPr lang="sr-Cyrl-RS" dirty="0"/>
              <a:t> ( особе ометене у менталном развоју, особе са аутизмом)</a:t>
            </a:r>
            <a:endParaRPr lang="sr-Cyrl-RS" b="1" dirty="0"/>
          </a:p>
          <a:p>
            <a:r>
              <a:rPr lang="sr-Cyrl-RS" dirty="0"/>
              <a:t>Честе су појаве комбинованих инвалидитета</a:t>
            </a:r>
          </a:p>
          <a:p>
            <a:r>
              <a:rPr lang="sr-Cyrl-RS" dirty="0"/>
              <a:t>Свака од ове врсте инвалидитета има своје особености и карактеристике, које се огледају по томе да ли особа са том врстом инвалидитета може самостално да функционише или јој је неопходна асистенција другог лица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ВРСТЕ инвалидитетА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/>
              <a:t>Артритис</a:t>
            </a:r>
          </a:p>
          <a:p>
            <a:r>
              <a:rPr lang="sr-Cyrl-RS" dirty="0"/>
              <a:t>Аутизам</a:t>
            </a:r>
          </a:p>
          <a:p>
            <a:r>
              <a:rPr lang="sr-Cyrl-RS" dirty="0"/>
              <a:t>Церебрална парализа</a:t>
            </a:r>
          </a:p>
          <a:p>
            <a:r>
              <a:rPr lang="sr-Cyrl-RS" dirty="0"/>
              <a:t>Дечија парализа</a:t>
            </a:r>
          </a:p>
          <a:p>
            <a:r>
              <a:rPr lang="sr-Cyrl-RS" dirty="0"/>
              <a:t>Дислексија</a:t>
            </a:r>
          </a:p>
          <a:p>
            <a:r>
              <a:rPr lang="sr-Cyrl-RS" dirty="0"/>
              <a:t>Дистрофија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/>
              <a:t>Даунов синдром </a:t>
            </a:r>
          </a:p>
          <a:p>
            <a:r>
              <a:rPr lang="sr-Cyrl-RS" dirty="0"/>
              <a:t>Ментална оштећења</a:t>
            </a:r>
          </a:p>
          <a:p>
            <a:r>
              <a:rPr lang="sr-Cyrl-RS" dirty="0"/>
              <a:t>Мултипла склероза</a:t>
            </a:r>
          </a:p>
          <a:p>
            <a:r>
              <a:rPr lang="sr-Cyrl-RS" dirty="0"/>
              <a:t>Оштећења кичме</a:t>
            </a:r>
          </a:p>
          <a:p>
            <a:r>
              <a:rPr lang="sr-Cyrl-RS" dirty="0"/>
              <a:t>Оштећења слуха</a:t>
            </a:r>
          </a:p>
          <a:p>
            <a:r>
              <a:rPr lang="sr-Cyrl-RS" dirty="0"/>
              <a:t>Оштећење вида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Највеће тешкоће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/>
          </a:p>
          <a:p>
            <a:r>
              <a:rPr lang="sr-Cyrl-RS" dirty="0"/>
              <a:t>Физичка зависност услед отежане покретљивости или непокретљивости</a:t>
            </a:r>
          </a:p>
          <a:p>
            <a:r>
              <a:rPr lang="sr-Cyrl-RS" dirty="0"/>
              <a:t>Отежана комуникација код оштећења говора или слуха</a:t>
            </a:r>
          </a:p>
          <a:p>
            <a:r>
              <a:rPr lang="sr-Cyrl-RS" dirty="0"/>
              <a:t>Економска зависности од породице и друштва</a:t>
            </a:r>
          </a:p>
          <a:p>
            <a:r>
              <a:rPr lang="sr-Cyrl-RS" dirty="0"/>
              <a:t>Психичке последице инвалидитета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493</TotalTime>
  <Words>1067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Franklin Gothic Book</vt:lpstr>
      <vt:lpstr>Franklin Gothic Medium</vt:lpstr>
      <vt:lpstr>Wingdings 2</vt:lpstr>
      <vt:lpstr>Trek</vt:lpstr>
      <vt:lpstr>,,Нас је 10 %” </vt:lpstr>
      <vt:lpstr>Свака седма особа на свету је инвалид</vt:lpstr>
      <vt:lpstr>ДЕФИНИЦИЈА</vt:lpstr>
      <vt:lpstr>ПОЛОЖАЈ У ДРУШТВУ</vt:lpstr>
      <vt:lpstr>ПОЛОЖАЈ У ДРУШТВУ</vt:lpstr>
      <vt:lpstr>Осетљива група- деца</vt:lpstr>
      <vt:lpstr>ВРСТЕ ИНВАЛИДИТЕТА</vt:lpstr>
      <vt:lpstr>ВРСТЕ инвалидитетА</vt:lpstr>
      <vt:lpstr>Највеће тешкоће</vt:lpstr>
      <vt:lpstr>Како им помоћи?</vt:lpstr>
      <vt:lpstr>ЗНАКОВНИ ЈЕЗИК</vt:lpstr>
      <vt:lpstr>БРАЈЕВО ПИСМО</vt:lpstr>
      <vt:lpstr>Мисија друштва као и нас појединаца</vt:lpstr>
      <vt:lpstr>Игре и задаци</vt:lpstr>
      <vt:lpstr>Игре и задаци</vt:lpstr>
      <vt:lpstr>Игре И ЗАДАЦИ</vt:lpstr>
      <vt:lpstr>Игре И ЗАДАЦИ</vt:lpstr>
      <vt:lpstr>Игре и задаци</vt:lpstr>
      <vt:lpstr>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,,Нас је 10 %”</dc:title>
  <dc:creator>Dragan</dc:creator>
  <cp:lastModifiedBy>Miljan</cp:lastModifiedBy>
  <cp:revision>55</cp:revision>
  <dcterms:created xsi:type="dcterms:W3CDTF">2024-02-09T10:26:07Z</dcterms:created>
  <dcterms:modified xsi:type="dcterms:W3CDTF">2024-03-14T08:44:54Z</dcterms:modified>
</cp:coreProperties>
</file>